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15"/>
  </p:notesMasterIdLst>
  <p:handoutMasterIdLst>
    <p:handoutMasterId r:id="rId16"/>
  </p:handoutMasterIdLst>
  <p:sldIdLst>
    <p:sldId id="338" r:id="rId2"/>
    <p:sldId id="346" r:id="rId3"/>
    <p:sldId id="371" r:id="rId4"/>
    <p:sldId id="366" r:id="rId5"/>
    <p:sldId id="359" r:id="rId6"/>
    <p:sldId id="378" r:id="rId7"/>
    <p:sldId id="364" r:id="rId8"/>
    <p:sldId id="373" r:id="rId9"/>
    <p:sldId id="374" r:id="rId10"/>
    <p:sldId id="375" r:id="rId11"/>
    <p:sldId id="363" r:id="rId12"/>
    <p:sldId id="372" r:id="rId13"/>
    <p:sldId id="376" r:id="rId14"/>
  </p:sldIdLst>
  <p:sldSz cx="9144000" cy="5143500" type="screen16x9"/>
  <p:notesSz cx="69850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2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2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2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2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bg2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b="1" kern="1200">
        <a:solidFill>
          <a:schemeClr val="bg2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200" b="1" kern="1200">
        <a:solidFill>
          <a:schemeClr val="bg2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200" b="1" kern="1200">
        <a:solidFill>
          <a:schemeClr val="bg2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200" b="1" kern="1200">
        <a:solidFill>
          <a:schemeClr val="bg2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406">
          <p15:clr>
            <a:srgbClr val="A4A3A4"/>
          </p15:clr>
        </p15:guide>
        <p15:guide id="2" pos="6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261AC"/>
    <a:srgbClr val="6F91BE"/>
    <a:srgbClr val="666699"/>
    <a:srgbClr val="1C4750"/>
    <a:srgbClr val="FFFFFF"/>
    <a:srgbClr val="4FAEC1"/>
    <a:srgbClr val="59B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71" autoAdjust="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orient="horz" pos="1406"/>
        <p:guide pos="621"/>
      </p:guideLst>
    </p:cSldViewPr>
  </p:slideViewPr>
  <p:outlineViewPr>
    <p:cViewPr>
      <p:scale>
        <a:sx n="33" d="100"/>
        <a:sy n="33" d="100"/>
      </p:scale>
      <p:origin x="0" y="56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74" y="-90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DC9303AC-9730-4DB1-B29E-461EA8BCCA1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buFontTx/>
              <a:buNone/>
              <a:defRPr b="0">
                <a:solidFill>
                  <a:schemeClr val="tx2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D75046C-967D-4D37-80BD-D55F0B20AEF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buFontTx/>
              <a:buNone/>
              <a:defRPr b="0">
                <a:solidFill>
                  <a:schemeClr val="tx2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E78FDAF0-28C4-4443-A16C-B1664499D08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buFontTx/>
              <a:buNone/>
              <a:defRPr b="0">
                <a:solidFill>
                  <a:schemeClr val="tx2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0A44750C-1C55-4326-8F97-8581F4F583C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201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buFontTx/>
              <a:buNone/>
              <a:defRPr b="0">
                <a:solidFill>
                  <a:schemeClr val="tx2"/>
                </a:solidFill>
                <a:cs typeface="+mn-cs"/>
              </a:defRPr>
            </a:lvl1pPr>
          </a:lstStyle>
          <a:p>
            <a:pPr>
              <a:defRPr/>
            </a:pPr>
            <a:fld id="{15643A07-0580-4FA2-A6A0-9039FC871B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55A1081-0F66-47E7-BEA7-AAFF3CE06DA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EAB4B86-AE00-4955-A5FA-19C715DF34E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27CF37D1-8C54-4B67-AE22-A52FE70252B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8463" y="696913"/>
            <a:ext cx="6188075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7AE780B-ACB1-4D41-9876-2458BAC6977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212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3B0425F-865D-44A3-89BC-FE45390C5D7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86AFF80B-7384-4F03-9E03-3985FAB826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7638" y="88201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C7409374-3CAB-4210-807C-3FDC52A6F8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0A4B9D94-9964-48E3-A7EE-4987CB2966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8AE52F04-F9AB-4988-8D11-7F7311B621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408A3-0AAA-45B1-933E-A87E973C3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2C3A09-4F80-48C3-977D-D1B2FBC0470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A8E09-D0E4-42F7-8DF8-E71BC1F6AE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6D4F27C5-406E-46F6-9DB7-1892C0EB3C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6780BD70-D238-43C6-A9B9-8641C22E8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68CDA-3BA4-4CB5-92FB-5D6BAF316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855E8C-4D36-4BC4-B1F2-23640C01D93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30591-8BFF-42FE-9B36-D3B5135BBF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3829B1FF-AF60-4D41-903A-ECD74D667B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617628FF-4DFB-4B12-9049-76182CFB80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0B14E-FE82-4B50-A637-68D00E5ED8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C3C950-DD41-41DC-A6EA-9DCA37A62B1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996D7-857B-4BE9-B34F-A462B25AD0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00CD6198-060A-4FF9-820F-0B9027D4A3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4D3DD536-53CC-4C96-B23A-84C19E0607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0B14E-FE82-4B50-A637-68D00E5ED8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9E164B-9B30-4A3D-B93F-B9BFE12CCEB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996D7-857B-4BE9-B34F-A462B25AD0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4E9CCDB6-8157-4339-BD6B-EF5DADCD71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4476D4BB-8EE5-4E6A-9A03-F483DFBA7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8DE89-73E6-4A40-B4A5-7064C86A6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2B8879-21F3-47B7-BD60-95E0507BF5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6B639-28F3-45E6-9A4B-AEBF10716C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45496475-DE07-406B-A4A3-8A8287BDC4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6DD0EADB-5587-45E2-92E6-A960F94BBB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88413-D709-4C1A-9EA0-9D721F728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5CFBD1-E8CA-42D4-950D-B14C8391D65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3984-A728-4CF1-9797-1314AD6371E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3596D2B-B58A-4949-A2C4-95E3143AFB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EA7BB20A-5811-4032-AAA9-64FCB70382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F3C1F-A407-4AF9-B7C3-0E3CB92BF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A37EC-9DF3-4A5B-8F85-7A840C20667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4C4AB-A0C6-4DCC-B41A-730587540C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25CBA49B-C1E3-4F68-98D0-5039A495F0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344E3093-1ABD-4A2B-B242-39EB5FE0BB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F3C1F-A407-4AF9-B7C3-0E3CB92BF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016F6E-9420-4167-BD8E-FADA363194B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4C4AB-A0C6-4DCC-B41A-730587540C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BB99E207-A046-469D-85D9-4FFB807FC2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C5A4520-7449-43C8-9E6D-C629AE2BDF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39857-60DC-411F-BD6F-1DDB9EF06F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F91C0A-BCB2-489E-B236-4F4B8D46ACA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B9F5-2ED4-4A1F-8291-043496F18D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DD90C97F-34C2-45FF-B23B-D004BBAE6F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2082FF7-13C8-4850-B4C5-88768B0AB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913A-BBB2-4E20-BF57-B01933159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82990E-0CEC-43DE-B462-CB9FFE57261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6683F-4526-4FAD-BBB9-F22B4DD82E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18EF9A5E-0020-4078-ADED-EDD25628F3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35307693-42C3-45EE-80FE-4FFE96442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5E29B-57B1-40F6-83F8-EC2E35A05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6E2AD5-4ABC-47E8-8DB0-1A9AE92AE95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28D88-05F3-469D-8E3D-21EE4DFCCA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2C438D38-1ABD-4D6B-BF99-C9DCEAB081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74957877-3B9F-404C-8021-291C407C6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5E29B-57B1-40F6-83F8-EC2E35A05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70CBB6-6E5F-453F-8F20-EBBBBB83006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28D88-05F3-469D-8E3D-21EE4DFCCA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2BE9530-F21D-4C11-A194-0AA991431D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5"/>
          <a:stretch>
            <a:fillRect/>
          </a:stretch>
        </p:blipFill>
        <p:spPr bwMode="auto">
          <a:xfrm>
            <a:off x="-119063" y="2222500"/>
            <a:ext cx="9372601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5602BE-8922-484E-B45F-59E2890BD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8006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400" b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ED2090-B571-4669-8364-BE69BB3B75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9BBF8D15-A0CC-4737-9187-C9B7173E25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266700"/>
            <a:ext cx="36703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20C3449-5F19-4B31-93F4-ECBD295A6C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276600"/>
            <a:ext cx="69977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BD8E3D0B-A034-4BEF-B25F-83EB5D07B0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66700"/>
            <a:ext cx="2146300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352848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1247A78-E2A7-40A9-BC13-FA1C27C397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5"/>
          <a:stretch>
            <a:fillRect/>
          </a:stretch>
        </p:blipFill>
        <p:spPr bwMode="auto">
          <a:xfrm>
            <a:off x="-114300" y="1674813"/>
            <a:ext cx="9372600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32F935-4A8E-4F88-8813-7D57BCCF74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5800" y="48006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400" b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D3798-C442-466D-BB99-7212E08185B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3900" y="-215900"/>
            <a:ext cx="13589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Blip>
                <a:blip r:embed="rId3"/>
              </a:buBlip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1033F-3724-420C-ACB6-6EECDC7574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" y="495300"/>
            <a:ext cx="8229600" cy="41148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Blip>
                <a:blip r:embed="rId3"/>
              </a:buBlip>
              <a:defRPr/>
            </a:pPr>
            <a:endParaRPr lang="en-US" alt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F177B87-B168-42DE-9813-DA852B6EA1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83" b="50000"/>
          <a:stretch>
            <a:fillRect/>
          </a:stretch>
        </p:blipFill>
        <p:spPr bwMode="auto">
          <a:xfrm>
            <a:off x="355600" y="4737100"/>
            <a:ext cx="20320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918CF81-2727-4D7A-AD77-82B094EB02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89" b="55714"/>
          <a:stretch>
            <a:fillRect/>
          </a:stretch>
        </p:blipFill>
        <p:spPr bwMode="auto">
          <a:xfrm>
            <a:off x="5956300" y="4749800"/>
            <a:ext cx="31242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8BCCE5B-3DD9-4BB4-ADCC-9936D4BAF9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336550"/>
            <a:ext cx="14319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5"/>
          <p:cNvSpPr>
            <a:spLocks noGrp="1"/>
          </p:cNvSpPr>
          <p:nvPr>
            <p:ph type="title"/>
          </p:nvPr>
        </p:nvSpPr>
        <p:spPr>
          <a:xfrm>
            <a:off x="355600" y="228997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chemeClr val="accent1"/>
                </a:solidFill>
                <a:latin typeface="Gotham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4600897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B78CF635-B122-4C10-9652-7347CF4690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9100" y="1154113"/>
            <a:ext cx="8305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7" name="Title Placeholder 8">
            <a:extLst>
              <a:ext uri="{FF2B5EF4-FFF2-40B4-BE49-F238E27FC236}">
                <a16:creationId xmlns:a16="http://schemas.microsoft.com/office/drawing/2014/main" id="{65C12DA3-5357-43EF-B495-99718EEC2D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wipe dir="r"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effectLst>
            <a:outerShdw blurRad="38100" dist="38100" dir="2700000" algn="tl">
              <a:srgbClr val="000000"/>
            </a:outerShdw>
          </a:effectLst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effectLst>
            <a:outerShdw blurRad="38100" dist="38100" dir="2700000" algn="tl">
              <a:srgbClr val="000000"/>
            </a:outerShdw>
          </a:effectLst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effectLst>
            <a:outerShdw blurRad="38100" dist="38100" dir="2700000" algn="tl">
              <a:srgbClr val="000000"/>
            </a:outerShdw>
          </a:effectLst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effectLst>
            <a:outerShdw blurRad="38100" dist="38100" dir="2700000" algn="tl">
              <a:srgbClr val="000000"/>
            </a:outerShdw>
          </a:effectLst>
          <a:latin typeface="Trebuchet M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ts val="1275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bg1"/>
          </a:solidFill>
          <a:latin typeface="Vedant"/>
          <a:ea typeface="Vedant"/>
          <a:cs typeface="Vedan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2000">
          <a:solidFill>
            <a:schemeClr val="bg1"/>
          </a:solidFill>
          <a:latin typeface="Vedant"/>
          <a:ea typeface="Vedant"/>
          <a:cs typeface="Vedan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bg1"/>
          </a:solidFill>
          <a:latin typeface="Vedant"/>
          <a:ea typeface="Vedant"/>
          <a:cs typeface="Vedan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1200">
          <a:solidFill>
            <a:schemeClr val="bg1"/>
          </a:solidFill>
          <a:latin typeface="Vedant"/>
          <a:ea typeface="Vedant"/>
          <a:cs typeface="Vedan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sz="1000">
          <a:solidFill>
            <a:schemeClr val="bg1"/>
          </a:solidFill>
          <a:latin typeface="Vedant"/>
          <a:ea typeface="Vedant"/>
          <a:cs typeface="Vedan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808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808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808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808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0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2847F-9781-4B95-B7E8-278EDBC08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140" y="986634"/>
            <a:ext cx="1285896" cy="1160878"/>
          </a:xfrm>
          <a:prstGeom prst="rect">
            <a:avLst/>
          </a:prstGeom>
        </p:spPr>
      </p:pic>
      <p:sp>
        <p:nvSpPr>
          <p:cNvPr id="24578" name="Title 1">
            <a:extLst>
              <a:ext uri="{FF2B5EF4-FFF2-40B4-BE49-F238E27FC236}">
                <a16:creationId xmlns:a16="http://schemas.microsoft.com/office/drawing/2014/main" id="{7641797F-13CA-4B83-84E0-1BB8365E9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Seasoned Professionals</a:t>
            </a:r>
          </a:p>
        </p:txBody>
      </p:sp>
      <p:pic>
        <p:nvPicPr>
          <p:cNvPr id="24579" name="Picture 7" descr="image007">
            <a:extLst>
              <a:ext uri="{FF2B5EF4-FFF2-40B4-BE49-F238E27FC236}">
                <a16:creationId xmlns:a16="http://schemas.microsoft.com/office/drawing/2014/main" id="{75DC5DED-0A9F-4208-A83D-EF7C4BBC6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085850"/>
            <a:ext cx="2414588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17F132-E585-4AAA-88EA-CCA5C680F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38" y="2566037"/>
            <a:ext cx="2193627" cy="1925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384432-C1BA-4A75-AC25-06B132D97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321" y="1085850"/>
            <a:ext cx="2454275" cy="1378588"/>
          </a:xfrm>
          <a:prstGeom prst="rect">
            <a:avLst/>
          </a:prstGeom>
        </p:spPr>
      </p:pic>
      <p:pic>
        <p:nvPicPr>
          <p:cNvPr id="24581" name="Picture 8" descr="image008">
            <a:extLst>
              <a:ext uri="{FF2B5EF4-FFF2-40B4-BE49-F238E27FC236}">
                <a16:creationId xmlns:a16="http://schemas.microsoft.com/office/drawing/2014/main" id="{3699B93D-F10A-48BD-85DA-89745CDAF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52" y="2464438"/>
            <a:ext cx="2558648" cy="188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71E67C-B02B-42AF-B0BA-80B1A24B7A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0806" y="1247905"/>
            <a:ext cx="1501953" cy="1480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432CEF-2BCA-42AF-B151-4A85121CF6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5482" y="3231135"/>
            <a:ext cx="1752610" cy="1260854"/>
          </a:xfrm>
          <a:prstGeom prst="rect">
            <a:avLst/>
          </a:prstGeom>
        </p:spPr>
      </p:pic>
      <p:pic>
        <p:nvPicPr>
          <p:cNvPr id="24580" name="Picture 2">
            <a:extLst>
              <a:ext uri="{FF2B5EF4-FFF2-40B4-BE49-F238E27FC236}">
                <a16:creationId xmlns:a16="http://schemas.microsoft.com/office/drawing/2014/main" id="{F8DDDC08-2F29-46A5-8E84-39D44EA19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655" y="2246088"/>
            <a:ext cx="1887103" cy="109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96BF66BC-16B8-441E-B6B2-F290F71976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Testing on the Go!</a:t>
            </a:r>
          </a:p>
        </p:txBody>
      </p:sp>
      <p:pic>
        <p:nvPicPr>
          <p:cNvPr id="16387" name="Picture 2">
            <a:extLst>
              <a:ext uri="{FF2B5EF4-FFF2-40B4-BE49-F238E27FC236}">
                <a16:creationId xmlns:a16="http://schemas.microsoft.com/office/drawing/2014/main" id="{80B952AB-6B60-48D6-9ED7-D746057D2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085850"/>
            <a:ext cx="6972300" cy="33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7708C2C2-85AF-4AF1-A535-38AA5075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843088"/>
            <a:ext cx="35179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>
            <a:extLst>
              <a:ext uri="{FF2B5EF4-FFF2-40B4-BE49-F238E27FC236}">
                <a16:creationId xmlns:a16="http://schemas.microsoft.com/office/drawing/2014/main" id="{2F069B42-BDE7-44C4-9763-E269BA16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Our Philosophy</a:t>
            </a:r>
          </a:p>
        </p:txBody>
      </p:sp>
      <p:sp>
        <p:nvSpPr>
          <p:cNvPr id="26628" name="Rectangle 1">
            <a:extLst>
              <a:ext uri="{FF2B5EF4-FFF2-40B4-BE49-F238E27FC236}">
                <a16:creationId xmlns:a16="http://schemas.microsoft.com/office/drawing/2014/main" id="{B8DA345C-3828-416E-B957-D5B530627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3" y="1598613"/>
            <a:ext cx="3925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275"/>
              </a:spcBef>
              <a:buClr>
                <a:schemeClr val="accent1"/>
              </a:buClr>
              <a:buChar char="•"/>
              <a:defRPr sz="24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2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 sz="12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chemeClr val="accent1"/>
                </a:solidFill>
                <a:latin typeface="Gotham Medium" pitchFamily="50" charset="0"/>
                <a:cs typeface="Arial" panose="020B0604020202020204" pitchFamily="34" charset="0"/>
              </a:rPr>
              <a:t>“Nobody cares how much you know, until they know how much you care.”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  <a:latin typeface="Gotham Medium" pitchFamily="50" charset="0"/>
                <a:cs typeface="Arial" panose="020B0604020202020204" pitchFamily="34" charset="0"/>
              </a:rPr>
              <a:t>–</a:t>
            </a:r>
            <a:r>
              <a:rPr lang="en-US" altLang="en-US" sz="1800" b="0">
                <a:solidFill>
                  <a:schemeClr val="accent1"/>
                </a:solidFill>
                <a:latin typeface="Gotham Medium" pitchFamily="50" charset="0"/>
                <a:cs typeface="Arial" panose="020B0604020202020204" pitchFamily="34" charset="0"/>
              </a:rPr>
              <a:t> </a:t>
            </a:r>
            <a:r>
              <a:rPr lang="en-US" altLang="en-US" sz="1800" b="0">
                <a:solidFill>
                  <a:srgbClr val="FF0000"/>
                </a:solidFill>
                <a:latin typeface="Gotham Medium" pitchFamily="50" charset="0"/>
                <a:cs typeface="Arial" panose="020B0604020202020204" pitchFamily="34" charset="0"/>
              </a:rPr>
              <a:t>Theodore Roosevelt</a:t>
            </a:r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E7D24738-30C7-4207-94FB-C471386EB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3" y="3133725"/>
            <a:ext cx="3925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275"/>
              </a:spcBef>
              <a:buClr>
                <a:schemeClr val="accent1"/>
              </a:buClr>
              <a:buChar char="•"/>
              <a:defRPr sz="24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2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 sz="12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chemeClr val="accent1"/>
                </a:solidFill>
                <a:latin typeface="Gotham Medium" pitchFamily="50" charset="0"/>
                <a:cs typeface="Arial" panose="020B0604020202020204" pitchFamily="34" charset="0"/>
              </a:rPr>
              <a:t>“Quality is never an accident. It is always the result of intelligent effort.”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  <a:latin typeface="Gotham Medium" pitchFamily="50" charset="0"/>
                <a:cs typeface="Arial" panose="020B0604020202020204" pitchFamily="34" charset="0"/>
              </a:rPr>
              <a:t>–</a:t>
            </a:r>
            <a:r>
              <a:rPr lang="en-US" altLang="en-US" sz="1800" b="0">
                <a:solidFill>
                  <a:schemeClr val="accent1"/>
                </a:solidFill>
                <a:latin typeface="Gotham Medium" pitchFamily="50" charset="0"/>
                <a:cs typeface="Arial" panose="020B0604020202020204" pitchFamily="34" charset="0"/>
              </a:rPr>
              <a:t> </a:t>
            </a:r>
            <a:r>
              <a:rPr lang="en-US" altLang="en-US" sz="1800" b="0">
                <a:solidFill>
                  <a:srgbClr val="FF0000"/>
                </a:solidFill>
                <a:latin typeface="Gotham Medium" pitchFamily="50" charset="0"/>
                <a:cs typeface="Arial" panose="020B0604020202020204" pitchFamily="34" charset="0"/>
              </a:rPr>
              <a:t>John Ruskin</a:t>
            </a:r>
          </a:p>
        </p:txBody>
      </p:sp>
    </p:spTree>
  </p:cSld>
  <p:clrMapOvr>
    <a:masterClrMapping/>
  </p:clrMapOvr>
  <p:transition spd="slow" advTm="1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82F81A86-4D18-4332-A694-AA233A08E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Our Mission</a:t>
            </a:r>
          </a:p>
        </p:txBody>
      </p:sp>
      <p:sp>
        <p:nvSpPr>
          <p:cNvPr id="28675" name="TextBox 4">
            <a:extLst>
              <a:ext uri="{FF2B5EF4-FFF2-40B4-BE49-F238E27FC236}">
                <a16:creationId xmlns:a16="http://schemas.microsoft.com/office/drawing/2014/main" id="{4625BAE7-7C3A-44D8-8232-E210BFE58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471613"/>
            <a:ext cx="7419975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275"/>
              </a:spcBef>
              <a:buClr>
                <a:schemeClr val="accent1"/>
              </a:buClr>
              <a:buChar char="•"/>
              <a:defRPr sz="24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2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 sz="12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9pPr>
          </a:lstStyle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900"/>
              </a:spcAft>
              <a:buClrTx/>
              <a:buFontTx/>
              <a:buNone/>
            </a:pPr>
            <a:r>
              <a:rPr lang="en-US" altLang="en-US" sz="2500" b="0">
                <a:solidFill>
                  <a:schemeClr val="accent1"/>
                </a:solidFill>
                <a:latin typeface="Gotham Medium" pitchFamily="50" charset="0"/>
                <a:cs typeface="Arial" panose="020B0604020202020204" pitchFamily="34" charset="0"/>
              </a:rPr>
              <a:t>Testing and validation technology is what we do. But what’s at the heart of our mission — and always has been — </a:t>
            </a:r>
            <a:r>
              <a:rPr lang="en-US" altLang="en-US" sz="2500" b="0">
                <a:solidFill>
                  <a:schemeClr val="accent2"/>
                </a:solidFill>
                <a:latin typeface="Gotham Medium" pitchFamily="50" charset="0"/>
                <a:cs typeface="Arial" panose="020B0604020202020204" pitchFamily="34" charset="0"/>
              </a:rPr>
              <a:t>is a passion for helping healthcare organizations save and improve their patients’ lives.</a:t>
            </a:r>
          </a:p>
        </p:txBody>
      </p:sp>
    </p:spTree>
  </p:cSld>
  <p:clrMapOvr>
    <a:masterClrMapping/>
  </p:clrMapOvr>
  <p:transition spd="slow" advTm="1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1907C86-1BFC-480C-AF2F-D83DF8B10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Who We Are</a:t>
            </a:r>
          </a:p>
        </p:txBody>
      </p:sp>
      <p:sp>
        <p:nvSpPr>
          <p:cNvPr id="6147" name="TextBox 3">
            <a:extLst>
              <a:ext uri="{FF2B5EF4-FFF2-40B4-BE49-F238E27FC236}">
                <a16:creationId xmlns:a16="http://schemas.microsoft.com/office/drawing/2014/main" id="{8A917120-6C30-443F-9CF7-E4E40DE3B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8" y="1438275"/>
            <a:ext cx="3833812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275"/>
              </a:spcBef>
              <a:buClr>
                <a:schemeClr val="accent1"/>
              </a:buClr>
              <a:buChar char="•"/>
              <a:defRPr sz="24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2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 sz="12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900"/>
              </a:spcAft>
              <a:buClrTx/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Gotham Medium" pitchFamily="50" charset="0"/>
                <a:cs typeface="Arial" panose="020B0604020202020204" pitchFamily="34" charset="0"/>
              </a:rPr>
              <a:t>For over three decades, Vedant Health has provided quality assurance solutions for organizations around the world. </a:t>
            </a:r>
            <a:r>
              <a:rPr lang="en-US" altLang="en-US" sz="2000" b="0">
                <a:solidFill>
                  <a:schemeClr val="accent2"/>
                </a:solidFill>
                <a:latin typeface="Gotham Medium" pitchFamily="50" charset="0"/>
                <a:cs typeface="Arial" panose="020B0604020202020204" pitchFamily="34" charset="0"/>
              </a:rPr>
              <a:t>We’re a diverse and close-knit team, with deep and extensive experience in the testing technology and healthcare worlds. </a:t>
            </a:r>
          </a:p>
        </p:txBody>
      </p:sp>
      <p:pic>
        <p:nvPicPr>
          <p:cNvPr id="6148" name="Picture 1">
            <a:extLst>
              <a:ext uri="{FF2B5EF4-FFF2-40B4-BE49-F238E27FC236}">
                <a16:creationId xmlns:a16="http://schemas.microsoft.com/office/drawing/2014/main" id="{E752B749-B4C3-412F-86C5-216BAEE9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2168525"/>
            <a:ext cx="3705225" cy="231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2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A0EB1E44-A6F6-41D7-9337-04EE028FC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Our 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606E80-AF9F-4A9C-8DDA-DA30520682B5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257300"/>
            <a:ext cx="1603375" cy="3022600"/>
            <a:chOff x="572158" y="1257636"/>
            <a:chExt cx="1602443" cy="3022393"/>
          </a:xfrm>
        </p:grpSpPr>
        <p:sp>
          <p:nvSpPr>
            <p:cNvPr id="8208" name="TextBox 5">
              <a:extLst>
                <a:ext uri="{FF2B5EF4-FFF2-40B4-BE49-F238E27FC236}">
                  <a16:creationId xmlns:a16="http://schemas.microsoft.com/office/drawing/2014/main" id="{112874A3-4614-405A-8B1A-09031774A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158" y="1966575"/>
              <a:ext cx="1602443" cy="2313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275"/>
                </a:spcBef>
                <a:buClr>
                  <a:schemeClr val="accent1"/>
                </a:buClr>
                <a:buChar char="•"/>
                <a:defRPr sz="24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Char char="–"/>
                <a:defRPr sz="2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16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–"/>
                <a:defRPr sz="12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9pPr>
            </a:lstStyle>
            <a:p>
              <a:pPr eaLnBrk="1" hangingPunct="1">
                <a:lnSpc>
                  <a:spcPts val="1500"/>
                </a:lnSpc>
                <a:spcBef>
                  <a:spcPct val="0"/>
                </a:spcBef>
                <a:spcAft>
                  <a:spcPts val="200"/>
                </a:spcAft>
                <a:buClrTx/>
                <a:buFontTx/>
                <a:buNone/>
              </a:pPr>
              <a:r>
                <a:rPr lang="en-US" altLang="en-US" sz="2800" b="0">
                  <a:solidFill>
                    <a:schemeClr val="accent2"/>
                  </a:solidFill>
                  <a:latin typeface="Gotham Black"/>
                  <a:cs typeface="Arial" panose="020B0604020202020204" pitchFamily="34" charset="0"/>
                </a:rPr>
                <a:t>1986—</a:t>
              </a:r>
            </a:p>
            <a:p>
              <a:pPr eaLnBrk="1" hangingPunct="1">
                <a:lnSpc>
                  <a:spcPts val="15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We created the first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of a new generation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of test tools with 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the award-winning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V-TEST product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set. The V-TEST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innovation continues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today under the OpenSTA open source product</a:t>
              </a:r>
              <a:r>
                <a:rPr lang="en-US" altLang="en-US" sz="11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8209" name="Picture 2">
              <a:extLst>
                <a:ext uri="{FF2B5EF4-FFF2-40B4-BE49-F238E27FC236}">
                  <a16:creationId xmlns:a16="http://schemas.microsoft.com/office/drawing/2014/main" id="{B5C0CFAF-6D5E-4F25-9D06-FE3A37C5B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58" y="1257636"/>
              <a:ext cx="14287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98F2B3-2EA3-446E-B674-EB5617C011D3}"/>
              </a:ext>
            </a:extLst>
          </p:cNvPr>
          <p:cNvGrpSpPr>
            <a:grpSpLocks/>
          </p:cNvGrpSpPr>
          <p:nvPr/>
        </p:nvGrpSpPr>
        <p:grpSpPr bwMode="auto">
          <a:xfrm>
            <a:off x="2174875" y="1257300"/>
            <a:ext cx="1601788" cy="3421063"/>
            <a:chOff x="2174601" y="1257636"/>
            <a:chExt cx="1602443" cy="3419938"/>
          </a:xfrm>
        </p:grpSpPr>
        <p:sp>
          <p:nvSpPr>
            <p:cNvPr id="8206" name="TextBox 34">
              <a:extLst>
                <a:ext uri="{FF2B5EF4-FFF2-40B4-BE49-F238E27FC236}">
                  <a16:creationId xmlns:a16="http://schemas.microsoft.com/office/drawing/2014/main" id="{143C7CC2-43E0-4779-BA70-C2719AAD6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601" y="1966575"/>
              <a:ext cx="1602443" cy="2710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275"/>
                </a:spcBef>
                <a:buClr>
                  <a:schemeClr val="accent1"/>
                </a:buClr>
                <a:buChar char="•"/>
                <a:defRPr sz="24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Char char="–"/>
                <a:defRPr sz="2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16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–"/>
                <a:defRPr sz="12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9pPr>
            </a:lstStyle>
            <a:p>
              <a:pPr eaLnBrk="1" hangingPunct="1">
                <a:lnSpc>
                  <a:spcPts val="1500"/>
                </a:lnSpc>
                <a:spcBef>
                  <a:spcPct val="0"/>
                </a:spcBef>
                <a:spcAft>
                  <a:spcPts val="200"/>
                </a:spcAft>
                <a:buClrTx/>
                <a:buFontTx/>
                <a:buNone/>
              </a:pPr>
              <a:r>
                <a:rPr lang="en-US" altLang="en-US" sz="2800" b="0">
                  <a:solidFill>
                    <a:srgbClr val="5261AC"/>
                  </a:solidFill>
                  <a:latin typeface="Gotham Black"/>
                  <a:cs typeface="Arial" panose="020B0604020202020204" pitchFamily="34" charset="0"/>
                </a:rPr>
                <a:t>1996—</a:t>
              </a:r>
            </a:p>
            <a:p>
              <a:pPr eaLnBrk="1" hangingPunct="1">
                <a:lnSpc>
                  <a:spcPts val="15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We started testing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healthcare systems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and found that the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typical test tool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and script approach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could not handle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the complexities of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healthcare systems.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TestStream and 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its revolutionary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intelligence system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launched.</a:t>
              </a:r>
              <a:endParaRPr lang="en-US" altLang="en-US" sz="11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endParaRPr>
            </a:p>
          </p:txBody>
        </p:sp>
        <p:pic>
          <p:nvPicPr>
            <p:cNvPr id="8207" name="Picture 3">
              <a:extLst>
                <a:ext uri="{FF2B5EF4-FFF2-40B4-BE49-F238E27FC236}">
                  <a16:creationId xmlns:a16="http://schemas.microsoft.com/office/drawing/2014/main" id="{C8BFD591-1245-41AF-B13E-E905B8F48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447" y="1257636"/>
              <a:ext cx="1428750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121AF1-6967-4B05-A324-354980289F82}"/>
              </a:ext>
            </a:extLst>
          </p:cNvPr>
          <p:cNvGrpSpPr>
            <a:grpSpLocks/>
          </p:cNvGrpSpPr>
          <p:nvPr/>
        </p:nvGrpSpPr>
        <p:grpSpPr bwMode="auto">
          <a:xfrm>
            <a:off x="6981825" y="1376363"/>
            <a:ext cx="1516063" cy="2824162"/>
            <a:chOff x="6941020" y="1376110"/>
            <a:chExt cx="1602441" cy="2824408"/>
          </a:xfrm>
        </p:grpSpPr>
        <p:sp>
          <p:nvSpPr>
            <p:cNvPr id="8204" name="TextBox 30">
              <a:extLst>
                <a:ext uri="{FF2B5EF4-FFF2-40B4-BE49-F238E27FC236}">
                  <a16:creationId xmlns:a16="http://schemas.microsoft.com/office/drawing/2014/main" id="{0D4A1E2A-5795-4429-9772-4969A7BF83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1928" y="1966573"/>
              <a:ext cx="1520627" cy="2233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275"/>
                </a:spcBef>
                <a:buClr>
                  <a:schemeClr val="accent1"/>
                </a:buClr>
                <a:buChar char="•"/>
                <a:defRPr sz="24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Char char="–"/>
                <a:defRPr sz="2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16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–"/>
                <a:defRPr sz="12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9pPr>
            </a:lstStyle>
            <a:p>
              <a:pPr eaLnBrk="1" hangingPunct="1">
                <a:lnSpc>
                  <a:spcPts val="1500"/>
                </a:lnSpc>
                <a:spcBef>
                  <a:spcPct val="0"/>
                </a:spcBef>
                <a:spcAft>
                  <a:spcPts val="200"/>
                </a:spcAft>
                <a:buClrTx/>
                <a:buFontTx/>
                <a:buNone/>
              </a:pPr>
              <a:r>
                <a:rPr lang="en-US" altLang="en-US" sz="2800" b="0" dirty="0">
                  <a:solidFill>
                    <a:schemeClr val="accent2"/>
                  </a:solidFill>
                  <a:latin typeface="Gotham Black"/>
                  <a:cs typeface="Arial" panose="020B0604020202020204" pitchFamily="34" charset="0"/>
                </a:rPr>
                <a:t>2020—</a:t>
              </a:r>
            </a:p>
            <a:p>
              <a:pPr eaLnBrk="1" hangingPunct="1">
                <a:lnSpc>
                  <a:spcPts val="15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Vedant Health</a:t>
              </a:r>
              <a:b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continues to </a:t>
              </a:r>
              <a:b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provide easy-to-</a:t>
              </a:r>
              <a:b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use, comprehensive</a:t>
              </a:r>
              <a:b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testing and quality</a:t>
              </a:r>
              <a:b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management</a:t>
              </a:r>
              <a:b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 dirty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solutions for Epic, SCC Soft, Cerner, and Sunquest healthcare systems globally.</a:t>
              </a:r>
            </a:p>
          </p:txBody>
        </p:sp>
        <p:pic>
          <p:nvPicPr>
            <p:cNvPr id="8205" name="Picture 5">
              <a:extLst>
                <a:ext uri="{FF2B5EF4-FFF2-40B4-BE49-F238E27FC236}">
                  <a16:creationId xmlns:a16="http://schemas.microsoft.com/office/drawing/2014/main" id="{99236909-33BE-4727-9E49-6EB656EF4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1020" y="1376110"/>
              <a:ext cx="1602441" cy="296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C7ABD1-674A-4446-9FFE-AC655FE0880B}"/>
              </a:ext>
            </a:extLst>
          </p:cNvPr>
          <p:cNvGrpSpPr>
            <a:grpSpLocks/>
          </p:cNvGrpSpPr>
          <p:nvPr/>
        </p:nvGrpSpPr>
        <p:grpSpPr bwMode="auto">
          <a:xfrm>
            <a:off x="5380038" y="1312863"/>
            <a:ext cx="1601787" cy="2963862"/>
            <a:chOff x="5379487" y="1313645"/>
            <a:chExt cx="1602441" cy="2963818"/>
          </a:xfrm>
        </p:grpSpPr>
        <p:sp>
          <p:nvSpPr>
            <p:cNvPr id="8202" name="TextBox 28">
              <a:extLst>
                <a:ext uri="{FF2B5EF4-FFF2-40B4-BE49-F238E27FC236}">
                  <a16:creationId xmlns:a16="http://schemas.microsoft.com/office/drawing/2014/main" id="{FF3703EE-9265-4234-BCC2-FB318A680A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9487" y="1966574"/>
              <a:ext cx="1602441" cy="2310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275"/>
                </a:spcBef>
                <a:buClr>
                  <a:schemeClr val="accent1"/>
                </a:buClr>
                <a:buChar char="•"/>
                <a:defRPr sz="24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Char char="–"/>
                <a:defRPr sz="2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16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–"/>
                <a:defRPr sz="12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9pPr>
            </a:lstStyle>
            <a:p>
              <a:pPr eaLnBrk="1" hangingPunct="1">
                <a:lnSpc>
                  <a:spcPts val="1500"/>
                </a:lnSpc>
                <a:spcBef>
                  <a:spcPct val="0"/>
                </a:spcBef>
                <a:spcAft>
                  <a:spcPts val="200"/>
                </a:spcAft>
                <a:buClrTx/>
                <a:buFontTx/>
                <a:buNone/>
              </a:pPr>
              <a:r>
                <a:rPr lang="en-US" altLang="en-US" sz="2800" b="0">
                  <a:solidFill>
                    <a:srgbClr val="5261AC"/>
                  </a:solidFill>
                  <a:latin typeface="Gotham Black"/>
                  <a:cs typeface="Arial" panose="020B0604020202020204" pitchFamily="34" charset="0"/>
                </a:rPr>
                <a:t>2014—</a:t>
              </a:r>
            </a:p>
            <a:p>
              <a:pPr eaLnBrk="1" hangingPunct="1">
                <a:lnSpc>
                  <a:spcPts val="15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Vedant Health is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reborn, bringing a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fresh approach to 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quality management.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In its 12th generation,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TestStream continues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to validate healthcare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systems throughout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the world.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8203" name="Picture 6">
              <a:extLst>
                <a:ext uri="{FF2B5EF4-FFF2-40B4-BE49-F238E27FC236}">
                  <a16:creationId xmlns:a16="http://schemas.microsoft.com/office/drawing/2014/main" id="{2552743B-7EC2-490B-9949-6104E24D0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080" y="1313645"/>
              <a:ext cx="1252789" cy="443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287AFD-7FA2-497F-8718-116CB2C64E1A}"/>
              </a:ext>
            </a:extLst>
          </p:cNvPr>
          <p:cNvGrpSpPr>
            <a:grpSpLocks/>
          </p:cNvGrpSpPr>
          <p:nvPr/>
        </p:nvGrpSpPr>
        <p:grpSpPr bwMode="auto">
          <a:xfrm>
            <a:off x="3776663" y="1257300"/>
            <a:ext cx="1516062" cy="3019425"/>
            <a:chOff x="3777044" y="1257636"/>
            <a:chExt cx="1602443" cy="3019828"/>
          </a:xfrm>
        </p:grpSpPr>
        <p:sp>
          <p:nvSpPr>
            <p:cNvPr id="8200" name="TextBox 26">
              <a:extLst>
                <a:ext uri="{FF2B5EF4-FFF2-40B4-BE49-F238E27FC236}">
                  <a16:creationId xmlns:a16="http://schemas.microsoft.com/office/drawing/2014/main" id="{F1134579-B5B8-4194-8144-E58C9B745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7044" y="1966575"/>
              <a:ext cx="1602443" cy="2310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275"/>
                </a:spcBef>
                <a:buClr>
                  <a:schemeClr val="accent1"/>
                </a:buClr>
                <a:buChar char="•"/>
                <a:defRPr sz="24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Char char="–"/>
                <a:defRPr sz="2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16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–"/>
                <a:defRPr sz="12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1000">
                  <a:solidFill>
                    <a:schemeClr val="bg1"/>
                  </a:solidFill>
                  <a:latin typeface="Vedant"/>
                  <a:ea typeface="Vedant"/>
                  <a:cs typeface="Vedant"/>
                </a:defRPr>
              </a:lvl9pPr>
            </a:lstStyle>
            <a:p>
              <a:pPr eaLnBrk="1" hangingPunct="1">
                <a:lnSpc>
                  <a:spcPts val="1500"/>
                </a:lnSpc>
                <a:spcBef>
                  <a:spcPct val="0"/>
                </a:spcBef>
                <a:spcAft>
                  <a:spcPts val="200"/>
                </a:spcAft>
                <a:buClrTx/>
                <a:buFontTx/>
                <a:buNone/>
              </a:pPr>
              <a:r>
                <a:rPr lang="en-US" altLang="en-US" sz="2800" b="0">
                  <a:solidFill>
                    <a:schemeClr val="accent2"/>
                  </a:solidFill>
                  <a:latin typeface="Gotham Black"/>
                  <a:cs typeface="Arial" panose="020B0604020202020204" pitchFamily="34" charset="0"/>
                </a:rPr>
                <a:t>2005—</a:t>
              </a:r>
            </a:p>
            <a:p>
              <a:pPr eaLnBrk="1" hangingPunct="1">
                <a:lnSpc>
                  <a:spcPts val="15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Moving on from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validating airline, 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banking, insurance,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government and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space-destined 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systems, we made</a:t>
              </a:r>
            </a:p>
            <a:p>
              <a:pPr eaLnBrk="1" hangingPunct="1">
                <a:lnSpc>
                  <a:spcPts val="15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the commitment 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to concentrate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exclusively on</a:t>
              </a:r>
              <a:b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</a:br>
              <a:r>
                <a:rPr lang="en-US" altLang="en-US" sz="1000" b="0">
                  <a:solidFill>
                    <a:srgbClr val="000000"/>
                  </a:solidFill>
                  <a:latin typeface="Gotham Book" pitchFamily="50" charset="0"/>
                  <a:cs typeface="Arial" panose="020B0604020202020204" pitchFamily="34" charset="0"/>
                </a:rPr>
                <a:t>healthcare.</a:t>
              </a:r>
            </a:p>
          </p:txBody>
        </p:sp>
        <p:pic>
          <p:nvPicPr>
            <p:cNvPr id="8201" name="Picture 7">
              <a:extLst>
                <a:ext uri="{FF2B5EF4-FFF2-40B4-BE49-F238E27FC236}">
                  <a16:creationId xmlns:a16="http://schemas.microsoft.com/office/drawing/2014/main" id="{956A8A46-E251-4FB1-A72F-2ABB29913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890" y="1257636"/>
              <a:ext cx="1337877" cy="49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 advTm="3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6C5327EF-9C33-4860-B7A9-4B19A87C5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Quality Management</a:t>
            </a:r>
          </a:p>
        </p:txBody>
      </p:sp>
      <p:sp>
        <p:nvSpPr>
          <p:cNvPr id="10243" name="TextBox 11">
            <a:extLst>
              <a:ext uri="{FF2B5EF4-FFF2-40B4-BE49-F238E27FC236}">
                <a16:creationId xmlns:a16="http://schemas.microsoft.com/office/drawing/2014/main" id="{5A73CD15-27C3-4FD0-8ED3-491116AD2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700" y="1344613"/>
            <a:ext cx="3935413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>
            <a:spAutoFit/>
          </a:bodyPr>
          <a:lstStyle>
            <a:lvl1pPr>
              <a:spcBef>
                <a:spcPts val="1275"/>
              </a:spcBef>
              <a:buClr>
                <a:schemeClr val="accent1"/>
              </a:buClr>
              <a:buChar char="•"/>
              <a:defRPr sz="24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2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 sz="12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9pPr>
          </a:lstStyle>
          <a:p>
            <a:pPr eaLnBrk="1" hangingPunct="1">
              <a:lnSpc>
                <a:spcPts val="1900"/>
              </a:lnSpc>
              <a:spcBef>
                <a:spcPct val="0"/>
              </a:spcBef>
              <a:spcAft>
                <a:spcPts val="400"/>
              </a:spcAft>
              <a:buClrTx/>
              <a:buFontTx/>
              <a:buNone/>
            </a:pPr>
            <a:r>
              <a:rPr lang="en-US" altLang="en-US" sz="1200" b="0">
                <a:solidFill>
                  <a:srgbClr val="221E1F"/>
                </a:solidFill>
                <a:latin typeface="Gotham Book" pitchFamily="50" charset="0"/>
                <a:cs typeface="Arial" panose="020B0604020202020204" pitchFamily="34" charset="0"/>
              </a:rPr>
              <a:t>The Cumulative Risk Assessment shows the current state of issues, and their effect on patient safety following a round of testing.</a:t>
            </a:r>
          </a:p>
        </p:txBody>
      </p:sp>
      <p:pic>
        <p:nvPicPr>
          <p:cNvPr id="10244" name="Picture 8" descr="C:\Users\Raymond Bell\AppData\Local\Microsoft\Windows\Temporary Internet Files\Content.IE5\WCQL5Q2E\Windows_Live_Sync_logo[1].png">
            <a:extLst>
              <a:ext uri="{FF2B5EF4-FFF2-40B4-BE49-F238E27FC236}">
                <a16:creationId xmlns:a16="http://schemas.microsoft.com/office/drawing/2014/main" id="{BE36EBEF-915C-431B-93C8-5EEEAFCD1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2428875"/>
            <a:ext cx="30638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8" descr="C:\Users\Raymond Bell\AppData\Local\Microsoft\Windows\Temporary Internet Files\Content.IE5\WCQL5Q2E\Windows_Live_Sync_logo[1].png">
            <a:extLst>
              <a:ext uri="{FF2B5EF4-FFF2-40B4-BE49-F238E27FC236}">
                <a16:creationId xmlns:a16="http://schemas.microsoft.com/office/drawing/2014/main" id="{356356B5-EBD1-425F-8389-651C20B9E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8" y="2428875"/>
            <a:ext cx="304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4">
            <a:extLst>
              <a:ext uri="{FF2B5EF4-FFF2-40B4-BE49-F238E27FC236}">
                <a16:creationId xmlns:a16="http://schemas.microsoft.com/office/drawing/2014/main" id="{A214DBBF-13D0-4D28-AAE3-2DC5D975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2193925"/>
            <a:ext cx="4164013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Box 13">
            <a:extLst>
              <a:ext uri="{FF2B5EF4-FFF2-40B4-BE49-F238E27FC236}">
                <a16:creationId xmlns:a16="http://schemas.microsoft.com/office/drawing/2014/main" id="{763ED7C8-A9EB-4DD3-A8E7-4955F4503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3417888"/>
            <a:ext cx="3541712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>
            <a:spAutoFit/>
          </a:bodyPr>
          <a:lstStyle>
            <a:lvl1pPr>
              <a:spcBef>
                <a:spcPts val="1275"/>
              </a:spcBef>
              <a:buClr>
                <a:schemeClr val="accent1"/>
              </a:buClr>
              <a:buChar char="•"/>
              <a:defRPr sz="24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2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 sz="12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9pPr>
          </a:lstStyle>
          <a:p>
            <a:pPr eaLnBrk="1" hangingPunct="1">
              <a:lnSpc>
                <a:spcPts val="1900"/>
              </a:lnSpc>
              <a:spcBef>
                <a:spcPct val="0"/>
              </a:spcBef>
              <a:spcAft>
                <a:spcPts val="400"/>
              </a:spcAft>
              <a:buClrTx/>
              <a:buFontTx/>
              <a:buNone/>
            </a:pPr>
            <a:r>
              <a:rPr lang="en-US" altLang="en-US" sz="1200" b="0">
                <a:solidFill>
                  <a:srgbClr val="221E1F"/>
                </a:solidFill>
                <a:latin typeface="Gotham Book" pitchFamily="50" charset="0"/>
                <a:cs typeface="Arial" panose="020B0604020202020204" pitchFamily="34" charset="0"/>
              </a:rPr>
              <a:t>The TestStream HealthScore system allows the quality of the system to be monitored over time, allowing historical results to show times when quality issues were noted.</a:t>
            </a:r>
          </a:p>
        </p:txBody>
      </p:sp>
      <p:pic>
        <p:nvPicPr>
          <p:cNvPr id="10248" name="Picture 1">
            <a:extLst>
              <a:ext uri="{FF2B5EF4-FFF2-40B4-BE49-F238E27FC236}">
                <a16:creationId xmlns:a16="http://schemas.microsoft.com/office/drawing/2014/main" id="{07DAD871-5B58-40A4-9547-A434C7E76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187450"/>
            <a:ext cx="3786187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2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D47A965E-063A-48A2-A6D4-3DD4FF5F5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AABB Guidelines - BBV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FF3F-E49D-4DC6-9C53-4B47122EEA9E}"/>
              </a:ext>
            </a:extLst>
          </p:cNvPr>
          <p:cNvSpPr txBox="1"/>
          <p:nvPr/>
        </p:nvSpPr>
        <p:spPr>
          <a:xfrm>
            <a:off x="6130925" y="1900238"/>
            <a:ext cx="2454275" cy="2124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0" dirty="0">
                <a:solidFill>
                  <a:schemeClr val="accent6"/>
                </a:solidFill>
                <a:latin typeface="Gotham Medium"/>
              </a:rPr>
              <a:t>Every validation is designed based on the facility and the latest AABB requirements. These are linked to results, creating a “map” of the validation.</a:t>
            </a:r>
          </a:p>
          <a:p>
            <a:pPr>
              <a:defRPr/>
            </a:pPr>
            <a:endParaRPr lang="en-US" b="0" dirty="0">
              <a:solidFill>
                <a:schemeClr val="accent6"/>
              </a:solidFill>
              <a:latin typeface="Gotham Medium"/>
            </a:endParaRPr>
          </a:p>
          <a:p>
            <a:pPr>
              <a:defRPr/>
            </a:pPr>
            <a:r>
              <a:rPr lang="en-US" b="0" dirty="0">
                <a:solidFill>
                  <a:schemeClr val="accent6"/>
                </a:solidFill>
                <a:latin typeface="Gotham Medium"/>
              </a:rPr>
              <a:t>This map is included as a true BBV matrix, along with the screen prints, issue details, and pass/fail reports.</a:t>
            </a:r>
          </a:p>
        </p:txBody>
      </p:sp>
      <p:pic>
        <p:nvPicPr>
          <p:cNvPr id="12292" name="Picture 1">
            <a:extLst>
              <a:ext uri="{FF2B5EF4-FFF2-40B4-BE49-F238E27FC236}">
                <a16:creationId xmlns:a16="http://schemas.microsoft.com/office/drawing/2014/main" id="{97B66173-9529-433E-9F56-61C3F20D6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208088"/>
            <a:ext cx="5572125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2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03A13B32-F590-42C7-9906-D4BAF32D9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Integration Testing Built-In</a:t>
            </a: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DBDC0A2D-5E93-4CFF-B616-8F95455E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027113"/>
            <a:ext cx="3487737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E24A6B9E-0425-43EC-9A1C-AB8DA550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2927350"/>
            <a:ext cx="2605087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2">
            <a:extLst>
              <a:ext uri="{FF2B5EF4-FFF2-40B4-BE49-F238E27FC236}">
                <a16:creationId xmlns:a16="http://schemas.microsoft.com/office/drawing/2014/main" id="{72E49817-2BD1-4C62-B57C-81D91307D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927350"/>
            <a:ext cx="2763838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6E551D6B-90E9-4DAA-AB8A-41AD42837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725" y="1131888"/>
            <a:ext cx="4306888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>
            <a:spAutoFit/>
          </a:bodyPr>
          <a:lstStyle>
            <a:lvl1pPr>
              <a:spcBef>
                <a:spcPts val="1275"/>
              </a:spcBef>
              <a:buClr>
                <a:schemeClr val="accent1"/>
              </a:buClr>
              <a:buChar char="•"/>
              <a:defRPr sz="24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2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 sz="12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9pPr>
          </a:lstStyle>
          <a:p>
            <a:pPr eaLnBrk="1" hangingPunct="1">
              <a:lnSpc>
                <a:spcPts val="1900"/>
              </a:lnSpc>
              <a:spcBef>
                <a:spcPct val="0"/>
              </a:spcBef>
              <a:spcAft>
                <a:spcPts val="400"/>
              </a:spcAft>
              <a:buClrTx/>
              <a:buFontTx/>
              <a:buNone/>
            </a:pPr>
            <a:r>
              <a:rPr lang="en-US" altLang="en-US" sz="1500" b="0">
                <a:solidFill>
                  <a:schemeClr val="accent1"/>
                </a:solidFill>
                <a:latin typeface="Gotham-Medium" pitchFamily="50" charset="0"/>
              </a:rPr>
              <a:t>Included Integration Functionality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en-US" sz="1500" b="0">
                <a:solidFill>
                  <a:srgbClr val="221E1F"/>
                </a:solidFill>
                <a:latin typeface="Gotham Book" pitchFamily="50" charset="0"/>
                <a:cs typeface="Arial" panose="020B0604020202020204" pitchFamily="34" charset="0"/>
              </a:rPr>
              <a:t>Every TestStream installation includes our unique integration system.  This allows automatic results and knowledge sharing between multiple vendor systems… 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en-US" sz="1500" b="0">
                <a:solidFill>
                  <a:srgbClr val="221E1F"/>
                </a:solidFill>
                <a:latin typeface="Gotham Book" pitchFamily="50" charset="0"/>
                <a:cs typeface="Arial" panose="020B0604020202020204" pitchFamily="34" charset="0"/>
              </a:rPr>
              <a:t>            </a:t>
            </a:r>
          </a:p>
        </p:txBody>
      </p:sp>
      <p:sp>
        <p:nvSpPr>
          <p:cNvPr id="14343" name="TextBox 21">
            <a:extLst>
              <a:ext uri="{FF2B5EF4-FFF2-40B4-BE49-F238E27FC236}">
                <a16:creationId xmlns:a16="http://schemas.microsoft.com/office/drawing/2014/main" id="{BBE88BF7-091C-484F-B4C0-27541D478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225" y="2927350"/>
            <a:ext cx="259238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>
            <a:spAutoFit/>
          </a:bodyPr>
          <a:lstStyle>
            <a:lvl1pPr>
              <a:spcBef>
                <a:spcPts val="1275"/>
              </a:spcBef>
              <a:buClr>
                <a:schemeClr val="accent1"/>
              </a:buClr>
              <a:buChar char="•"/>
              <a:defRPr sz="24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2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 sz="12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9pPr>
          </a:lstStyle>
          <a:p>
            <a:pPr eaLnBrk="1" hangingPunct="1">
              <a:lnSpc>
                <a:spcPts val="1900"/>
              </a:lnSpc>
              <a:spcBef>
                <a:spcPct val="0"/>
              </a:spcBef>
              <a:spcAft>
                <a:spcPts val="400"/>
              </a:spcAft>
              <a:buClrTx/>
              <a:buFontTx/>
              <a:buNone/>
            </a:pPr>
            <a:r>
              <a:rPr lang="en-US" altLang="en-US" sz="1200" b="0">
                <a:solidFill>
                  <a:schemeClr val="accent2"/>
                </a:solidFill>
                <a:latin typeface="Gotham-Medium" pitchFamily="50" charset="0"/>
              </a:rPr>
              <a:t>For Example: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0">
                <a:solidFill>
                  <a:srgbClr val="221E1F"/>
                </a:solidFill>
                <a:latin typeface="Gotham Book" pitchFamily="50" charset="0"/>
                <a:cs typeface="Arial" panose="020B0604020202020204" pitchFamily="34" charset="0"/>
              </a:rPr>
              <a:t>   Epic &gt; SCC Soft &gt; Epic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0">
                <a:solidFill>
                  <a:srgbClr val="221E1F"/>
                </a:solidFill>
                <a:latin typeface="Gotham Book" pitchFamily="50" charset="0"/>
                <a:cs typeface="Arial" panose="020B0604020202020204" pitchFamily="34" charset="0"/>
              </a:rPr>
              <a:t>   Cerner &gt; Sunquest&gt; Cerner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0">
                <a:solidFill>
                  <a:srgbClr val="221E1F"/>
                </a:solidFill>
                <a:latin typeface="Gotham Book" pitchFamily="50" charset="0"/>
                <a:cs typeface="Arial" panose="020B0604020202020204" pitchFamily="34" charset="0"/>
              </a:rPr>
              <a:t>   Cerner &gt; Sunquest &gt; Epic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0">
                <a:solidFill>
                  <a:srgbClr val="221E1F"/>
                </a:solidFill>
                <a:latin typeface="Gotham Book" pitchFamily="50" charset="0"/>
                <a:cs typeface="Arial" panose="020B0604020202020204" pitchFamily="34" charset="0"/>
              </a:rPr>
              <a:t>   Epic &gt; Cerner &gt; Epic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0">
                <a:solidFill>
                  <a:srgbClr val="221E1F"/>
                </a:solidFill>
                <a:latin typeface="Gotham Book" pitchFamily="50" charset="0"/>
                <a:cs typeface="Arial" panose="020B0604020202020204" pitchFamily="34" charset="0"/>
              </a:rPr>
              <a:t>   Cerner &gt; Epic &gt; Cerner</a:t>
            </a:r>
          </a:p>
        </p:txBody>
      </p:sp>
      <p:pic>
        <p:nvPicPr>
          <p:cNvPr id="14344" name="Picture 3">
            <a:extLst>
              <a:ext uri="{FF2B5EF4-FFF2-40B4-BE49-F238E27FC236}">
                <a16:creationId xmlns:a16="http://schemas.microsoft.com/office/drawing/2014/main" id="{43E19225-4884-4C24-8147-6CE40F23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75" y="2447925"/>
            <a:ext cx="2605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2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ABDD7342-1155-4D56-94CF-63EDA123D7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Why TestStream…?</a:t>
            </a:r>
          </a:p>
        </p:txBody>
      </p:sp>
      <p:sp>
        <p:nvSpPr>
          <p:cNvPr id="18435" name="TextBox 13">
            <a:extLst>
              <a:ext uri="{FF2B5EF4-FFF2-40B4-BE49-F238E27FC236}">
                <a16:creationId xmlns:a16="http://schemas.microsoft.com/office/drawing/2014/main" id="{99BF8629-CA9A-420D-A2A7-263E3196C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3" y="2120900"/>
            <a:ext cx="3248025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275"/>
              </a:spcBef>
              <a:buClr>
                <a:schemeClr val="accent1"/>
              </a:buClr>
              <a:buChar char="•"/>
              <a:defRPr sz="24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2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 sz="12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spcAft>
                <a:spcPts val="1400"/>
              </a:spcAft>
              <a:buClrTx/>
              <a:buFontTx/>
              <a:buNone/>
            </a:pPr>
            <a:r>
              <a:rPr lang="en-US" altLang="en-US" sz="1500" b="0" i="1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No scripting or programming </a:t>
            </a:r>
            <a:br>
              <a:rPr lang="en-US" altLang="en-US" sz="1500" b="0" i="1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</a:br>
            <a:r>
              <a:rPr lang="en-US" altLang="en-US" sz="1500" b="0" i="1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required for any site</a:t>
            </a:r>
          </a:p>
          <a:p>
            <a:pPr eaLnBrk="1" hangingPunct="1">
              <a:lnSpc>
                <a:spcPts val="1700"/>
              </a:lnSpc>
              <a:spcBef>
                <a:spcPct val="0"/>
              </a:spcBef>
              <a:spcAft>
                <a:spcPts val="1400"/>
              </a:spcAft>
              <a:buClrTx/>
              <a:buFontTx/>
              <a:buNone/>
            </a:pPr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Automatically supports all </a:t>
            </a:r>
            <a:b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</a:br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versions of vendor systems</a:t>
            </a:r>
          </a:p>
          <a:p>
            <a:pPr eaLnBrk="1" hangingPunct="1">
              <a:lnSpc>
                <a:spcPts val="1700"/>
              </a:lnSpc>
              <a:spcBef>
                <a:spcPct val="0"/>
              </a:spcBef>
              <a:spcAft>
                <a:spcPts val="1400"/>
              </a:spcAft>
              <a:buClrTx/>
              <a:buFontTx/>
              <a:buNone/>
            </a:pPr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Integration testing, covering </a:t>
            </a:r>
            <a:b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</a:br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multi-vendor systems</a:t>
            </a:r>
          </a:p>
          <a:p>
            <a:pPr eaLnBrk="1" hangingPunct="1">
              <a:lnSpc>
                <a:spcPts val="1700"/>
              </a:lnSpc>
              <a:spcBef>
                <a:spcPct val="0"/>
              </a:spcBef>
              <a:spcAft>
                <a:spcPts val="1400"/>
              </a:spcAft>
              <a:buClrTx/>
              <a:buFontTx/>
              <a:buNone/>
            </a:pPr>
            <a:endParaRPr lang="en-US" altLang="en-US" sz="1500" b="0">
              <a:solidFill>
                <a:srgbClr val="000000"/>
              </a:solidFill>
              <a:latin typeface="Gotham Book" pitchFamily="50" charset="0"/>
              <a:cs typeface="Arial" panose="020B0604020202020204" pitchFamily="34" charset="0"/>
            </a:endParaRPr>
          </a:p>
        </p:txBody>
      </p:sp>
      <p:pic>
        <p:nvPicPr>
          <p:cNvPr id="18436" name="Picture 14">
            <a:extLst>
              <a:ext uri="{FF2B5EF4-FFF2-40B4-BE49-F238E27FC236}">
                <a16:creationId xmlns:a16="http://schemas.microsoft.com/office/drawing/2014/main" id="{61EC6296-42CF-47B0-AA27-5735FCB0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87483" b="79730"/>
          <a:stretch>
            <a:fillRect/>
          </a:stretch>
        </p:blipFill>
        <p:spPr bwMode="auto">
          <a:xfrm>
            <a:off x="906463" y="1935163"/>
            <a:ext cx="4476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>
            <a:extLst>
              <a:ext uri="{FF2B5EF4-FFF2-40B4-BE49-F238E27FC236}">
                <a16:creationId xmlns:a16="http://schemas.microsoft.com/office/drawing/2014/main" id="{98C2AE83-18C1-4861-8C94-E9F965CF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87483" b="79730"/>
          <a:stretch>
            <a:fillRect/>
          </a:stretch>
        </p:blipFill>
        <p:spPr bwMode="auto">
          <a:xfrm>
            <a:off x="906463" y="2540000"/>
            <a:ext cx="4476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>
            <a:extLst>
              <a:ext uri="{FF2B5EF4-FFF2-40B4-BE49-F238E27FC236}">
                <a16:creationId xmlns:a16="http://schemas.microsoft.com/office/drawing/2014/main" id="{A16B5794-C6D8-4C8D-946F-DDEE98321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87483" b="79730"/>
          <a:stretch>
            <a:fillRect/>
          </a:stretch>
        </p:blipFill>
        <p:spPr bwMode="auto">
          <a:xfrm>
            <a:off x="900113" y="3154363"/>
            <a:ext cx="4460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Box 8">
            <a:extLst>
              <a:ext uri="{FF2B5EF4-FFF2-40B4-BE49-F238E27FC236}">
                <a16:creationId xmlns:a16="http://schemas.microsoft.com/office/drawing/2014/main" id="{C470D80F-DAA9-4614-94ED-B4003CC6A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600" y="2120900"/>
            <a:ext cx="3463925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275"/>
              </a:spcBef>
              <a:buClr>
                <a:schemeClr val="accent1"/>
              </a:buClr>
              <a:buChar char="•"/>
              <a:defRPr sz="24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2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 sz="12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1000">
                <a:solidFill>
                  <a:schemeClr val="bg1"/>
                </a:solidFill>
                <a:latin typeface="Vedant"/>
                <a:ea typeface="Vedant"/>
                <a:cs typeface="Vedant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spcAft>
                <a:spcPts val="1400"/>
              </a:spcAft>
              <a:buClrTx/>
              <a:buFontTx/>
              <a:buNone/>
            </a:pPr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Domain population for testing </a:t>
            </a:r>
            <a:b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</a:br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and training purposes</a:t>
            </a:r>
          </a:p>
          <a:p>
            <a:pPr eaLnBrk="1" hangingPunct="1">
              <a:lnSpc>
                <a:spcPts val="1700"/>
              </a:lnSpc>
              <a:spcBef>
                <a:spcPct val="0"/>
              </a:spcBef>
              <a:spcAft>
                <a:spcPts val="1400"/>
              </a:spcAft>
              <a:buClrTx/>
              <a:buFontTx/>
              <a:buNone/>
            </a:pPr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Going beyond testing with </a:t>
            </a:r>
            <a:b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</a:br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analysis and review features</a:t>
            </a:r>
          </a:p>
          <a:p>
            <a:pPr eaLnBrk="1" hangingPunct="1">
              <a:lnSpc>
                <a:spcPts val="1700"/>
              </a:lnSpc>
              <a:spcBef>
                <a:spcPct val="0"/>
              </a:spcBef>
              <a:spcAft>
                <a:spcPts val="1400"/>
              </a:spcAft>
              <a:buClrTx/>
              <a:buFontTx/>
              <a:buNone/>
            </a:pPr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Community-Based Enhancements automatically installed for </a:t>
            </a:r>
            <a:r>
              <a:rPr lang="en-US" altLang="en-US" sz="1500" b="0" i="1">
                <a:solidFill>
                  <a:srgbClr val="000000"/>
                </a:solidFill>
                <a:latin typeface="Gotham Book" pitchFamily="50" charset="0"/>
                <a:cs typeface="Arial" panose="020B0604020202020204" pitchFamily="34" charset="0"/>
              </a:rPr>
              <a:t>free</a:t>
            </a:r>
          </a:p>
          <a:p>
            <a:pPr eaLnBrk="1" hangingPunct="1">
              <a:lnSpc>
                <a:spcPts val="1700"/>
              </a:lnSpc>
              <a:spcBef>
                <a:spcPct val="0"/>
              </a:spcBef>
              <a:spcAft>
                <a:spcPts val="1400"/>
              </a:spcAft>
              <a:buClrTx/>
              <a:buFontTx/>
              <a:buNone/>
            </a:pPr>
            <a:endParaRPr lang="en-US" altLang="en-US" sz="1500" b="0">
              <a:solidFill>
                <a:srgbClr val="000000"/>
              </a:solidFill>
              <a:latin typeface="Gotham Book" pitchFamily="50" charset="0"/>
              <a:cs typeface="Arial" panose="020B0604020202020204" pitchFamily="34" charset="0"/>
            </a:endParaRPr>
          </a:p>
        </p:txBody>
      </p:sp>
      <p:pic>
        <p:nvPicPr>
          <p:cNvPr id="18440" name="Picture 10">
            <a:extLst>
              <a:ext uri="{FF2B5EF4-FFF2-40B4-BE49-F238E27FC236}">
                <a16:creationId xmlns:a16="http://schemas.microsoft.com/office/drawing/2014/main" id="{20CBF4A5-B222-4113-9404-16FCF57D6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87483" b="79730"/>
          <a:stretch>
            <a:fillRect/>
          </a:stretch>
        </p:blipFill>
        <p:spPr bwMode="auto">
          <a:xfrm>
            <a:off x="4608513" y="1935163"/>
            <a:ext cx="4460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11">
            <a:extLst>
              <a:ext uri="{FF2B5EF4-FFF2-40B4-BE49-F238E27FC236}">
                <a16:creationId xmlns:a16="http://schemas.microsoft.com/office/drawing/2014/main" id="{357A8453-73FD-4E87-ACF2-8F43E370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87483" b="79730"/>
          <a:stretch>
            <a:fillRect/>
          </a:stretch>
        </p:blipFill>
        <p:spPr bwMode="auto">
          <a:xfrm>
            <a:off x="4608513" y="3154363"/>
            <a:ext cx="4460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2">
            <a:extLst>
              <a:ext uri="{FF2B5EF4-FFF2-40B4-BE49-F238E27FC236}">
                <a16:creationId xmlns:a16="http://schemas.microsoft.com/office/drawing/2014/main" id="{0C63C74E-96F7-4C0C-BDC2-39B840B5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87483" b="79730"/>
          <a:stretch>
            <a:fillRect/>
          </a:stretch>
        </p:blipFill>
        <p:spPr bwMode="auto">
          <a:xfrm>
            <a:off x="4608513" y="2544763"/>
            <a:ext cx="4460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B80FC-DF1C-48AD-AABC-B88D4C20B335}"/>
              </a:ext>
            </a:extLst>
          </p:cNvPr>
          <p:cNvSpPr txBox="1"/>
          <p:nvPr/>
        </p:nvSpPr>
        <p:spPr>
          <a:xfrm>
            <a:off x="906463" y="1571625"/>
            <a:ext cx="7121525" cy="32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500" b="0" dirty="0">
                <a:solidFill>
                  <a:schemeClr val="bg1">
                    <a:lumMod val="50000"/>
                  </a:schemeClr>
                </a:solidFill>
                <a:latin typeface="Gotham Book"/>
              </a:rPr>
              <a:t>Why is TestStream so different from other automated testing products?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48A1B-E71F-48EF-A7EA-7407E4605D92}"/>
              </a:ext>
            </a:extLst>
          </p:cNvPr>
          <p:cNvSpPr txBox="1"/>
          <p:nvPr/>
        </p:nvSpPr>
        <p:spPr>
          <a:xfrm>
            <a:off x="954088" y="4148138"/>
            <a:ext cx="7308850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Gotham Book"/>
              </a:rPr>
              <a:t>The most important factor…       Technology &amp; People</a:t>
            </a:r>
          </a:p>
        </p:txBody>
      </p:sp>
    </p:spTree>
  </p:cSld>
  <p:clrMapOvr>
    <a:masterClrMapping/>
  </p:clrMapOvr>
  <p:transition spd="slow" advTm="12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E2366D5-2D98-4E6D-A294-C32578E33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Technology…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E5F0F8F7-C49E-4B5D-909F-DD889EA3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085850"/>
            <a:ext cx="5113338" cy="33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1">
            <a:extLst>
              <a:ext uri="{FF2B5EF4-FFF2-40B4-BE49-F238E27FC236}">
                <a16:creationId xmlns:a16="http://schemas.microsoft.com/office/drawing/2014/main" id="{039824CB-8532-4A18-BB92-C7C88FA33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25" y="1589088"/>
            <a:ext cx="275907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</a:rPr>
              <a:t>TestStream has been designed from the ground up to be intelligent and independent.  </a:t>
            </a:r>
          </a:p>
          <a:p>
            <a:endParaRPr lang="en-US" altLang="en-US" sz="1500" b="0">
              <a:solidFill>
                <a:srgbClr val="000000"/>
              </a:solidFill>
              <a:latin typeface="Gotham Book" pitchFamily="50" charset="0"/>
            </a:endParaRPr>
          </a:p>
          <a:p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</a:rPr>
              <a:t>With no scripting, all vendor versions are supported, and regression testing is practical.</a:t>
            </a:r>
          </a:p>
          <a:p>
            <a:endParaRPr lang="en-US" altLang="en-US" sz="1500" b="0">
              <a:solidFill>
                <a:srgbClr val="000000"/>
              </a:solidFill>
              <a:latin typeface="Gotham Book" pitchFamily="50" charset="0"/>
            </a:endParaRPr>
          </a:p>
          <a:p>
            <a:r>
              <a:rPr lang="en-US" altLang="en-US" sz="1500" b="0">
                <a:solidFill>
                  <a:srgbClr val="000000"/>
                </a:solidFill>
                <a:latin typeface="Gotham Book" pitchFamily="50" charset="0"/>
              </a:rPr>
              <a:t>This is the true definition of reliable automation.</a:t>
            </a:r>
          </a:p>
        </p:txBody>
      </p:sp>
    </p:spTree>
  </p:cSld>
  <p:clrMapOvr>
    <a:masterClrMapping/>
  </p:clrMapOvr>
  <p:transition spd="slow" advTm="1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1">
            <a:extLst>
              <a:ext uri="{FF2B5EF4-FFF2-40B4-BE49-F238E27FC236}">
                <a16:creationId xmlns:a16="http://schemas.microsoft.com/office/drawing/2014/main" id="{DC3324ED-B528-446A-9F1D-0A6279555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28600"/>
            <a:ext cx="8229600" cy="857250"/>
          </a:xfrm>
        </p:spPr>
        <p:txBody>
          <a:bodyPr/>
          <a:lstStyle/>
          <a:p>
            <a:r>
              <a:rPr lang="en-US" altLang="en-US"/>
              <a:t>People…</a:t>
            </a:r>
          </a:p>
        </p:txBody>
      </p:sp>
      <p:sp>
        <p:nvSpPr>
          <p:cNvPr id="22537" name="TextBox 2">
            <a:extLst>
              <a:ext uri="{FF2B5EF4-FFF2-40B4-BE49-F238E27FC236}">
                <a16:creationId xmlns:a16="http://schemas.microsoft.com/office/drawing/2014/main" id="{8FD9538B-7900-40D8-9DF7-63BB3E7A4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075" y="4362450"/>
            <a:ext cx="35163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800" b="0">
                <a:solidFill>
                  <a:srgbClr val="FF0000"/>
                </a:solidFill>
                <a:latin typeface="Gotham Book" pitchFamily="50" charset="0"/>
              </a:rPr>
              <a:t>* just a sample of our seasoned staff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6E79F-C0D6-431C-A422-96A89212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1" y="1194594"/>
            <a:ext cx="4284164" cy="674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B3619-992C-47D3-A0C4-985A7F78C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175" y="1586086"/>
            <a:ext cx="3625246" cy="67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EFB94-B139-4AA1-9E32-6601BD8C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1" y="2465865"/>
            <a:ext cx="4570413" cy="662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AF89DB-2EB9-4587-8CCA-AF8F94038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175" y="2908558"/>
            <a:ext cx="4645025" cy="657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30ED9D-C331-418A-B030-11F5FC802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1" y="3724556"/>
            <a:ext cx="4645026" cy="677959"/>
          </a:xfrm>
          <a:prstGeom prst="rect">
            <a:avLst/>
          </a:prstGeom>
        </p:spPr>
      </p:pic>
    </p:spTree>
  </p:cSld>
  <p:clrMapOvr>
    <a:masterClrMapping/>
  </p:clrMapOvr>
  <p:transition spd="slow" advTm="15000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yrano Final template">
  <a:themeElements>
    <a:clrScheme name="Custom 30">
      <a:dk1>
        <a:srgbClr val="7F7F7F"/>
      </a:dk1>
      <a:lt1>
        <a:srgbClr val="FFFFFF"/>
      </a:lt1>
      <a:dk2>
        <a:srgbClr val="7F7F7F"/>
      </a:dk2>
      <a:lt2>
        <a:srgbClr val="FFFFFF"/>
      </a:lt2>
      <a:accent1>
        <a:srgbClr val="5261AC"/>
      </a:accent1>
      <a:accent2>
        <a:srgbClr val="EF4135"/>
      </a:accent2>
      <a:accent3>
        <a:srgbClr val="F8971D"/>
      </a:accent3>
      <a:accent4>
        <a:srgbClr val="077DC2"/>
      </a:accent4>
      <a:accent5>
        <a:srgbClr val="408000"/>
      </a:accent5>
      <a:accent6>
        <a:srgbClr val="4A3650"/>
      </a:accent6>
      <a:hlink>
        <a:srgbClr val="CCCCFF"/>
      </a:hlink>
      <a:folHlink>
        <a:srgbClr val="B2B2B2"/>
      </a:folHlink>
    </a:clrScheme>
    <a:fontScheme name="Opulent">
      <a:majorFont>
        <a:latin typeface="Trebuchet MS"/>
        <a:ea typeface=""/>
        <a:cs typeface=""/>
        <a:font script="Jpan" typeface="ヒラギノ丸ゴ Pro W4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ヒラギノ丸ゴ Pro W4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yrano Final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yrano Final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rano Final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rano Final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rano Final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rano Final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rano Final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25186</TotalTime>
  <Words>631</Words>
  <Application>Microsoft Office PowerPoint</Application>
  <PresentationFormat>On-screen Show (16:9)</PresentationFormat>
  <Paragraphs>69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Gotham Black</vt:lpstr>
      <vt:lpstr>Gotham Book</vt:lpstr>
      <vt:lpstr>Gotham Light</vt:lpstr>
      <vt:lpstr>Gotham Medium</vt:lpstr>
      <vt:lpstr>Gotham-Medium</vt:lpstr>
      <vt:lpstr>Tahoma</vt:lpstr>
      <vt:lpstr>Times New Roman</vt:lpstr>
      <vt:lpstr>Trebuchet MS</vt:lpstr>
      <vt:lpstr>Vedant</vt:lpstr>
      <vt:lpstr>Cyrano Final template</vt:lpstr>
      <vt:lpstr>PowerPoint Presentation</vt:lpstr>
      <vt:lpstr>Who We Are</vt:lpstr>
      <vt:lpstr>Our History</vt:lpstr>
      <vt:lpstr>Quality Management</vt:lpstr>
      <vt:lpstr>AABB Guidelines - BBV Matrix</vt:lpstr>
      <vt:lpstr>Integration Testing Built-In</vt:lpstr>
      <vt:lpstr>Why TestStream…?</vt:lpstr>
      <vt:lpstr>Technology…</vt:lpstr>
      <vt:lpstr>People…</vt:lpstr>
      <vt:lpstr>Seasoned Professionals</vt:lpstr>
      <vt:lpstr>Testing on the Go!</vt:lpstr>
      <vt:lpstr>Our Philosophy</vt:lpstr>
      <vt:lpstr>Our Mission</vt:lpstr>
    </vt:vector>
  </TitlesOfParts>
  <Company>Vedant Health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TestStream</dc:title>
  <dc:creator>Raymond Bell</dc:creator>
  <cp:lastModifiedBy>Raymond Bell</cp:lastModifiedBy>
  <cp:revision>400</cp:revision>
  <dcterms:created xsi:type="dcterms:W3CDTF">2011-10-18T18:44:59Z</dcterms:created>
  <dcterms:modified xsi:type="dcterms:W3CDTF">2020-06-03T19:11:21Z</dcterms:modified>
</cp:coreProperties>
</file>